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113" userDrawn="1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FF01"/>
    <a:srgbClr val="FF0101"/>
    <a:srgbClr val="FFC000"/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6" autoAdjust="0"/>
    <p:restoredTop sz="95501" autoAdjust="0"/>
  </p:normalViewPr>
  <p:slideViewPr>
    <p:cSldViewPr snapToObjects="1">
      <p:cViewPr>
        <p:scale>
          <a:sx n="125" d="100"/>
          <a:sy n="125" d="100"/>
        </p:scale>
        <p:origin x="-1614" y="222"/>
      </p:cViewPr>
      <p:guideLst>
        <p:guide orient="horz" pos="3929"/>
        <p:guide orient="horz" pos="2160"/>
        <p:guide orient="horz" pos="3067"/>
        <p:guide orient="horz" pos="4269"/>
        <p:guide orient="horz" pos="3974"/>
        <p:guide orient="horz" pos="1275"/>
        <p:guide orient="horz" pos="391"/>
        <p:guide orient="horz" pos="482"/>
        <p:guide pos="2880"/>
        <p:guide pos="204"/>
        <p:guide pos="5556"/>
        <p:guide pos="113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11.12.2015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11.12.2015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14.12.2015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</a:t>
            </a:r>
            <a:r>
              <a:rPr lang="en-GB" dirty="0" err="1" smtClean="0"/>
              <a:t>Welterr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Modelling and Simulating</a:t>
            </a:r>
            <a:r>
              <a:rPr lang="en-GB" sz="800" b="1" baseline="0" dirty="0" smtClean="0"/>
              <a:t> S</a:t>
            </a:r>
            <a:r>
              <a:rPr lang="en-GB" sz="800" b="1" dirty="0" smtClean="0"/>
              <a:t>ocial Systems with MATLAB</a:t>
            </a:r>
            <a:endParaRPr lang="en-GB" sz="800" baseline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transition in the Intelligent Driver</a:t>
            </a:r>
            <a:br>
              <a:rPr lang="en-US" dirty="0"/>
            </a:br>
            <a:r>
              <a:rPr lang="en-US" dirty="0"/>
              <a:t>Model induced by interaction exponent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pic>
        <p:nvPicPr>
          <p:cNvPr id="1027" name="Picture 3" descr="D:\Users\Pol\Documents\ETH\7. Semester\coss\presentation\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46722" cy="32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7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Instabilities can be </a:t>
                </a:r>
                <a:r>
                  <a:rPr lang="it-CH" dirty="0" err="1" smtClean="0"/>
                  <a:t>enhanced</a:t>
                </a:r>
                <a:r>
                  <a:rPr lang="it-CH" dirty="0" smtClean="0"/>
                  <a:t> by </a:t>
                </a:r>
                <a:r>
                  <a:rPr lang="it-CH" dirty="0" err="1" smtClean="0"/>
                  <a:t>allowing</a:t>
                </a:r>
                <a:r>
                  <a:rPr lang="it-CH" dirty="0" smtClean="0"/>
                  <a:t> high </a:t>
                </a:r>
                <a:r>
                  <a:rPr lang="it-CH" dirty="0" err="1" smtClean="0"/>
                  <a:t>decelerations</a:t>
                </a:r>
                <a:endParaRPr lang="it-CH" dirty="0" smtClean="0"/>
              </a:p>
              <a:p>
                <a:r>
                  <a:rPr lang="it-CH" dirty="0" err="1" smtClean="0"/>
                  <a:t>But</a:t>
                </a:r>
                <a:r>
                  <a:rPr lang="it-CH" dirty="0" smtClean="0"/>
                  <a:t> high-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CH" dirty="0" smtClean="0"/>
                  <a:t> </a:t>
                </a:r>
                <a:r>
                  <a:rPr lang="it-CH" dirty="0" err="1" smtClean="0"/>
                  <a:t>encourages</a:t>
                </a:r>
                <a:r>
                  <a:rPr lang="it-CH" dirty="0" smtClean="0"/>
                  <a:t> hard </a:t>
                </a:r>
                <a:r>
                  <a:rPr lang="it-CH" dirty="0" err="1" smtClean="0"/>
                  <a:t>decelerations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well</a:t>
                </a:r>
                <a:r>
                  <a:rPr lang="it-CH" dirty="0" smtClean="0"/>
                  <a:t>!</a:t>
                </a:r>
              </a:p>
              <a:p>
                <a:r>
                  <a:rPr lang="it-CH" dirty="0" smtClean="0"/>
                  <a:t>How come </a:t>
                </a:r>
                <a:r>
                  <a:rPr lang="it-CH" dirty="0" err="1" smtClean="0"/>
                  <a:t>we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still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see</a:t>
                </a:r>
                <a:r>
                  <a:rPr lang="it-CH" dirty="0" smtClean="0"/>
                  <a:t> </a:t>
                </a:r>
                <a:r>
                  <a:rPr lang="it-CH" b="1" dirty="0" err="1" smtClean="0"/>
                  <a:t>better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r>
                  <a:rPr lang="it-CH" dirty="0" smtClean="0"/>
                  <a:t>?!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olo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err="1"/>
                  <a:t>E</a:t>
                </a:r>
                <a:r>
                  <a:rPr lang="fr-LU" dirty="0" err="1" smtClean="0"/>
                  <a:t>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 smtClean="0"/>
                  <a:t> affects stability, but why?</a:t>
                </a:r>
                <a:endParaRPr lang="en-GB" dirty="0"/>
              </a:p>
            </p:txBody>
          </p:sp>
        </mc:Choice>
        <mc:Fallback xmlns="">
          <p:sp>
            <p:nvSpPr>
              <p:cNvPr id="5" name="Tito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www.timelinecoverbanner.com/cliparts/wp-content/digital-scrapbooking/neutral-whyyyy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9" y="3886200"/>
            <a:ext cx="21431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7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Breaking </a:t>
            </a:r>
            <a:r>
              <a:rPr lang="it-CH" dirty="0" err="1" smtClean="0"/>
              <a:t>behaviour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"/>
              <p:cNvSpPr txBox="1">
                <a:spLocks/>
              </p:cNvSpPr>
              <p:nvPr/>
            </p:nvSpPr>
            <p:spPr>
              <a:xfrm>
                <a:off x="323850" y="1412776"/>
                <a:ext cx="8496300" cy="2048908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Breaking profiles when approaching standing obstacle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Low</a:t>
                </a:r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r>
                      <a:rPr lang="fr-LU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driver breaks late and </a:t>
                </a:r>
                <a:r>
                  <a:rPr lang="en-US" dirty="0" smtClean="0"/>
                  <a:t>hard</a:t>
                </a:r>
              </a:p>
              <a:p>
                <a:r>
                  <a:rPr lang="en-US" dirty="0" smtClean="0"/>
                  <a:t>High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fr-LU" i="1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driver breaks earlier</a:t>
                </a:r>
              </a:p>
              <a:p>
                <a:pPr lvl="1"/>
                <a:r>
                  <a:rPr lang="en-US" dirty="0" smtClean="0"/>
                  <a:t>Information about obstacle spreads faster to other drivers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412776"/>
                <a:ext cx="8496300" cy="2048908"/>
              </a:xfrm>
              <a:prstGeom prst="rect">
                <a:avLst/>
              </a:prstGeom>
              <a:blipFill rotWithShape="1">
                <a:blip r:embed="rId2"/>
                <a:stretch>
                  <a:fillRect l="-359" t="-4464" b="-13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42108"/>
            <a:ext cx="4911114" cy="2455556"/>
          </a:xfr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pic>
        <p:nvPicPr>
          <p:cNvPr id="1026" name="Picture 2" descr="http://memesvault.com/wp-content/uploads/Happy-Okay-Meme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985" y="4077072"/>
            <a:ext cx="1541278" cy="123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IDM </a:t>
                </a:r>
                <a:r>
                  <a:rPr lang="it-CH" dirty="0" err="1" smtClean="0"/>
                  <a:t>allows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reproduce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empirical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observations</a:t>
                </a:r>
                <a:r>
                  <a:rPr lang="it-CH" dirty="0" smtClean="0"/>
                  <a:t> of stop-and-go </a:t>
                </a:r>
                <a:r>
                  <a:rPr lang="it-CH" dirty="0" err="1" smtClean="0"/>
                  <a:t>waves</a:t>
                </a:r>
                <a:endParaRPr lang="it-CH" dirty="0" smtClean="0"/>
              </a:p>
              <a:p>
                <a:r>
                  <a:rPr lang="it-CH" dirty="0" err="1" smtClean="0"/>
                  <a:t>Interaction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exponent</a:t>
                </a:r>
                <a:r>
                  <a:rPr lang="it-CH" dirty="0" smtClean="0"/>
                  <a:t>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 can suppress instabilities</a:t>
                </a:r>
              </a:p>
              <a:p>
                <a:r>
                  <a:rPr lang="it-CH" dirty="0" smtClean="0"/>
                  <a:t>Breaking </a:t>
                </a:r>
                <a:r>
                  <a:rPr lang="it-CH" dirty="0" err="1" smtClean="0"/>
                  <a:t>early</a:t>
                </a:r>
                <a:r>
                  <a:rPr lang="it-CH" dirty="0" smtClean="0"/>
                  <a:t> can mitigate </a:t>
                </a:r>
                <a:r>
                  <a:rPr lang="it-CH" dirty="0" err="1" smtClean="0"/>
                  <a:t>perturbation</a:t>
                </a:r>
                <a:r>
                  <a:rPr lang="it-CH" dirty="0" smtClean="0"/>
                  <a:t>:</a:t>
                </a:r>
              </a:p>
              <a:p>
                <a:pPr lvl="1"/>
                <a:r>
                  <a:rPr lang="en-GB" dirty="0" smtClean="0"/>
                  <a:t>a</a:t>
                </a:r>
                <a:r>
                  <a:rPr lang="it-CH" dirty="0" err="1" smtClean="0"/>
                  <a:t>nticipative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driving</a:t>
                </a:r>
                <a:r>
                  <a:rPr lang="it-CH" dirty="0" smtClean="0"/>
                  <a:t> and breaking </a:t>
                </a:r>
                <a:r>
                  <a:rPr lang="it-CH" dirty="0" err="1" smtClean="0"/>
                  <a:t>avoids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formation</a:t>
                </a:r>
                <a:r>
                  <a:rPr lang="it-CH" dirty="0" smtClean="0"/>
                  <a:t> of </a:t>
                </a:r>
                <a:r>
                  <a:rPr lang="it-CH" dirty="0" err="1" smtClean="0"/>
                  <a:t>traffic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jams</a:t>
                </a:r>
                <a:endParaRPr lang="en-GB" dirty="0"/>
              </a:p>
            </p:txBody>
          </p:sp>
        </mc:Choice>
        <mc:Fallback xmlns=""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7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smtClean="0"/>
              <a:t>[1] </a:t>
            </a:r>
            <a:r>
              <a:rPr lang="it-CH" dirty="0" err="1" smtClean="0"/>
              <a:t>Nakayama</a:t>
            </a:r>
            <a:r>
              <a:rPr lang="it-CH" dirty="0" smtClean="0"/>
              <a:t> et al. </a:t>
            </a:r>
            <a:r>
              <a:rPr lang="en-GB" dirty="0" smtClean="0"/>
              <a:t>Metastability in </a:t>
            </a:r>
            <a:r>
              <a:rPr lang="en-GB" dirty="0"/>
              <a:t>the formation of an experimental </a:t>
            </a:r>
            <a:r>
              <a:rPr lang="en-GB" dirty="0" err="1"/>
              <a:t>trac</a:t>
            </a:r>
            <a:r>
              <a:rPr lang="en-GB" dirty="0"/>
              <a:t> jam. New Journal of </a:t>
            </a:r>
            <a:r>
              <a:rPr lang="en-GB" dirty="0" smtClean="0"/>
              <a:t>Physics, 11(8</a:t>
            </a:r>
            <a:r>
              <a:rPr lang="en-GB" dirty="0"/>
              <a:t>):083025, 2009</a:t>
            </a:r>
            <a:r>
              <a:rPr lang="en-GB" dirty="0" smtClean="0"/>
              <a:t>.</a:t>
            </a:r>
          </a:p>
          <a:p>
            <a:r>
              <a:rPr lang="it-CH" dirty="0" smtClean="0"/>
              <a:t>[2] </a:t>
            </a:r>
            <a:r>
              <a:rPr lang="en-GB" dirty="0"/>
              <a:t>Martin </a:t>
            </a:r>
            <a:r>
              <a:rPr lang="en-GB" dirty="0" err="1"/>
              <a:t>Treiber</a:t>
            </a:r>
            <a:r>
              <a:rPr lang="en-GB" dirty="0"/>
              <a:t> and Dirk Helbing. Explanation of observed features of </a:t>
            </a:r>
            <a:r>
              <a:rPr lang="en-GB" dirty="0" smtClean="0"/>
              <a:t>self-organization in traffic flow.</a:t>
            </a:r>
            <a:br>
              <a:rPr lang="en-GB" dirty="0" smtClean="0"/>
            </a:br>
            <a:r>
              <a:rPr lang="en-GB" dirty="0" err="1" smtClean="0"/>
              <a:t>arXiv</a:t>
            </a:r>
            <a:r>
              <a:rPr lang="en-GB" dirty="0" smtClean="0"/>
              <a:t> </a:t>
            </a:r>
            <a:r>
              <a:rPr lang="en-GB" dirty="0"/>
              <a:t>preprint </a:t>
            </a:r>
            <a:r>
              <a:rPr lang="en-GB" dirty="0" err="1"/>
              <a:t>cond</a:t>
            </a:r>
            <a:r>
              <a:rPr lang="en-GB" dirty="0"/>
              <a:t>-mat/9901239, 1999.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5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Introduction</a:t>
                </a:r>
              </a:p>
              <a:p>
                <a:r>
                  <a:rPr lang="en-US" dirty="0" smtClean="0"/>
                  <a:t>Motivation, empirical observations</a:t>
                </a:r>
              </a:p>
              <a:p>
                <a:r>
                  <a:rPr lang="en-US" dirty="0" smtClean="0"/>
                  <a:t>Intelligent Driver Model (IDM)</a:t>
                </a:r>
              </a:p>
              <a:p>
                <a:r>
                  <a:rPr lang="en-US" dirty="0" smtClean="0"/>
                  <a:t>Results</a:t>
                </a:r>
              </a:p>
              <a:p>
                <a:pPr lvl="1"/>
                <a:r>
                  <a:rPr lang="en-US" dirty="0" smtClean="0"/>
                  <a:t>Traffic instabilities</a:t>
                </a:r>
              </a:p>
              <a:p>
                <a:pPr lvl="1"/>
                <a:r>
                  <a:rPr lang="en-US" dirty="0" smtClean="0"/>
                  <a:t>Phase diagram</a:t>
                </a:r>
              </a:p>
              <a:p>
                <a:r>
                  <a:rPr lang="en-US" dirty="0" smtClean="0"/>
                  <a:t>Effects of interaction exponent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 smtClean="0"/>
              </a:p>
              <a:p>
                <a:r>
                  <a:rPr lang="en-US" smtClean="0"/>
                  <a:t>Conclusion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understand traffic dynamics</a:t>
            </a:r>
          </a:p>
          <a:p>
            <a:r>
              <a:rPr lang="en-US" dirty="0" smtClean="0"/>
              <a:t>Existing computer models can emulate emergence of stop-and-go waves</a:t>
            </a:r>
          </a:p>
          <a:p>
            <a:r>
              <a:rPr lang="en-US" dirty="0" smtClean="0"/>
              <a:t>How do acceleration and breaking strategies affect traffic stability?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Experimental</a:t>
            </a:r>
            <a:r>
              <a:rPr lang="fr-LU" dirty="0" smtClean="0"/>
              <a:t> observation of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10" name="Traffic_Jam_without_bottleneck_-_experimental_eviden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8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815" y="1592714"/>
            <a:ext cx="5656262" cy="4210050"/>
          </a:xfrm>
        </p:spPr>
      </p:pic>
      <p:sp>
        <p:nvSpPr>
          <p:cNvPr id="11" name="CasellaDiTesto 10"/>
          <p:cNvSpPr txBox="1"/>
          <p:nvPr/>
        </p:nvSpPr>
        <p:spPr>
          <a:xfrm>
            <a:off x="2889877" y="5896355"/>
            <a:ext cx="336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dirty="0" err="1" smtClean="0"/>
              <a:t>Nakayama</a:t>
            </a:r>
            <a:r>
              <a:rPr lang="it-CH" sz="1200" dirty="0" smtClean="0"/>
              <a:t> et al. New Journal of </a:t>
            </a:r>
            <a:r>
              <a:rPr lang="it-CH" sz="1200" dirty="0" err="1" smtClean="0"/>
              <a:t>Phys</a:t>
            </a:r>
            <a:r>
              <a:rPr lang="it-CH" sz="1200" dirty="0" smtClean="0"/>
              <a:t>. 2009 [1]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93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4932040" y="2420888"/>
            <a:ext cx="1944216" cy="864096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arrotondato 6"/>
          <p:cNvSpPr/>
          <p:nvPr/>
        </p:nvSpPr>
        <p:spPr>
          <a:xfrm>
            <a:off x="3203848" y="2420888"/>
            <a:ext cx="1368152" cy="864096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arrotondato 8"/>
          <p:cNvSpPr/>
          <p:nvPr/>
        </p:nvSpPr>
        <p:spPr>
          <a:xfrm>
            <a:off x="755576" y="4265560"/>
            <a:ext cx="2160240" cy="429440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arrotondato 9"/>
          <p:cNvSpPr/>
          <p:nvPr/>
        </p:nvSpPr>
        <p:spPr>
          <a:xfrm>
            <a:off x="745621" y="4695000"/>
            <a:ext cx="2145308" cy="431350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 of differential equations describe motion of vehicles: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dirty="0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CH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: desired gap</a:t>
                </a:r>
              </a:p>
              <a:p>
                <a:endParaRPr lang="en-US" dirty="0"/>
              </a:p>
              <a:p>
                <a:r>
                  <a:rPr lang="en-US" dirty="0" smtClean="0"/>
                  <a:t>Free road term limits velocity to speed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Interaction term enforces desired gap between vehicles</a:t>
                </a: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 introduced by </a:t>
                </a:r>
                <a:r>
                  <a:rPr lang="en-US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Treiber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et al. [2]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Intelligent Driver Model (IDM)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6" name="stop_and_go_wav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143002"/>
            <a:ext cx="6336704" cy="4752528"/>
          </a:xfrm>
        </p:spPr>
      </p:pic>
    </p:spTree>
    <p:extLst>
      <p:ext uri="{BB962C8B-B14F-4D97-AF65-F5344CB8AC3E}">
        <p14:creationId xmlns:p14="http://schemas.microsoft.com/office/powerpoint/2010/main" val="38434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>
          <a:xfrm>
            <a:off x="323850" y="2024063"/>
            <a:ext cx="4104000" cy="4213225"/>
          </a:xfrm>
        </p:spPr>
        <p:txBody>
          <a:bodyPr/>
          <a:lstStyle/>
          <a:p>
            <a:r>
              <a:rPr lang="it-CH" dirty="0" err="1" smtClean="0"/>
              <a:t>Traffic</a:t>
            </a:r>
            <a:r>
              <a:rPr lang="it-CH" dirty="0" smtClean="0"/>
              <a:t> flow </a:t>
            </a:r>
            <a:r>
              <a:rPr lang="it-CH" dirty="0" err="1" smtClean="0"/>
              <a:t>initially</a:t>
            </a:r>
            <a:r>
              <a:rPr lang="it-CH" dirty="0" smtClean="0"/>
              <a:t> </a:t>
            </a:r>
            <a:r>
              <a:rPr lang="it-CH" dirty="0" err="1" smtClean="0"/>
              <a:t>evolves</a:t>
            </a:r>
            <a:r>
              <a:rPr lang="it-CH" dirty="0" smtClean="0"/>
              <a:t> </a:t>
            </a:r>
            <a:r>
              <a:rPr lang="it-CH" dirty="0" err="1" smtClean="0"/>
              <a:t>homogeneously</a:t>
            </a:r>
            <a:endParaRPr lang="it-CH" dirty="0"/>
          </a:p>
          <a:p>
            <a:r>
              <a:rPr lang="it-CH" dirty="0" err="1" smtClean="0"/>
              <a:t>Spontaneous</a:t>
            </a:r>
            <a:r>
              <a:rPr lang="it-CH" dirty="0" smtClean="0"/>
              <a:t> rise of the </a:t>
            </a:r>
            <a:r>
              <a:rPr lang="it-CH" dirty="0" err="1" smtClean="0"/>
              <a:t>instabilities</a:t>
            </a:r>
            <a:r>
              <a:rPr lang="it-CH" dirty="0" smtClean="0"/>
              <a:t>  </a:t>
            </a:r>
          </a:p>
          <a:p>
            <a:r>
              <a:rPr lang="it-CH" dirty="0" err="1" smtClean="0"/>
              <a:t>Instabilities</a:t>
            </a:r>
            <a:r>
              <a:rPr lang="it-CH" dirty="0" smtClean="0"/>
              <a:t> </a:t>
            </a:r>
            <a:r>
              <a:rPr lang="it-CH" dirty="0" err="1" smtClean="0"/>
              <a:t>manifest</a:t>
            </a:r>
            <a:r>
              <a:rPr lang="it-CH" dirty="0" smtClean="0"/>
              <a:t> in the </a:t>
            </a:r>
            <a:r>
              <a:rPr lang="it-CH" dirty="0" err="1" smtClean="0"/>
              <a:t>form</a:t>
            </a:r>
            <a:r>
              <a:rPr lang="it-CH" dirty="0" smtClean="0"/>
              <a:t> of stop-and-go </a:t>
            </a:r>
            <a:r>
              <a:rPr lang="it-CH" dirty="0" err="1" smtClean="0"/>
              <a:t>waves</a:t>
            </a:r>
            <a:endParaRPr lang="it-CH" dirty="0" smtClean="0"/>
          </a:p>
          <a:p>
            <a:r>
              <a:rPr lang="it-CH" dirty="0" smtClean="0"/>
              <a:t>Stop-and-go </a:t>
            </a:r>
            <a:r>
              <a:rPr lang="it-CH" dirty="0" err="1" smtClean="0"/>
              <a:t>waves</a:t>
            </a:r>
            <a:r>
              <a:rPr lang="it-CH" dirty="0" smtClean="0"/>
              <a:t> </a:t>
            </a:r>
            <a:r>
              <a:rPr lang="it-CH" dirty="0" err="1" smtClean="0"/>
              <a:t>travel</a:t>
            </a:r>
            <a:r>
              <a:rPr lang="it-CH" dirty="0" smtClean="0"/>
              <a:t> opposite to the </a:t>
            </a:r>
            <a:r>
              <a:rPr lang="it-CH" dirty="0" err="1" smtClean="0"/>
              <a:t>vehicle</a:t>
            </a:r>
            <a:r>
              <a:rPr lang="it-CH" dirty="0" smtClean="0"/>
              <a:t> flow</a:t>
            </a:r>
          </a:p>
          <a:p>
            <a:r>
              <a:rPr lang="it-CH" dirty="0" err="1" smtClean="0"/>
              <a:t>Instability</a:t>
            </a:r>
            <a:r>
              <a:rPr lang="it-CH" dirty="0"/>
              <a:t> </a:t>
            </a:r>
            <a:r>
              <a:rPr lang="it-CH" dirty="0" err="1" smtClean="0"/>
              <a:t>is</a:t>
            </a:r>
            <a:r>
              <a:rPr lang="it-CH" dirty="0" smtClean="0"/>
              <a:t> </a:t>
            </a:r>
            <a:r>
              <a:rPr lang="it-CH" dirty="0" err="1" smtClean="0"/>
              <a:t>equilibrium</a:t>
            </a:r>
            <a:r>
              <a:rPr lang="it-CH" dirty="0" smtClean="0"/>
              <a:t> </a:t>
            </a:r>
            <a:r>
              <a:rPr lang="it-CH" dirty="0" err="1" smtClean="0"/>
              <a:t>condition</a:t>
            </a:r>
            <a:endParaRPr lang="en-GB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916832"/>
            <a:ext cx="4103687" cy="24622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539101" y="4345643"/>
            <a:ext cx="270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 err="1" smtClean="0"/>
              <a:t>Spatio-temporal</a:t>
            </a:r>
            <a:r>
              <a:rPr lang="it-CH" sz="1400" dirty="0" smtClean="0"/>
              <a:t> </a:t>
            </a:r>
            <a:r>
              <a:rPr lang="it-CH" sz="1400" dirty="0" err="1" smtClean="0"/>
              <a:t>representation</a:t>
            </a:r>
            <a:r>
              <a:rPr lang="it-CH" sz="1400" dirty="0" smtClean="0"/>
              <a:t> of </a:t>
            </a:r>
            <a:r>
              <a:rPr lang="it-CH" sz="1400" dirty="0" err="1" smtClean="0"/>
              <a:t>velocity</a:t>
            </a:r>
            <a:r>
              <a:rPr lang="it-CH" sz="1400" dirty="0" smtClean="0"/>
              <a:t> </a:t>
            </a:r>
            <a:r>
              <a:rPr lang="it-CH" sz="1400" dirty="0" err="1" smtClean="0"/>
              <a:t>distribution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495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Increase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suppresses instabilities</a:t>
                </a:r>
              </a:p>
              <a:p>
                <a:r>
                  <a:rPr lang="en-US" dirty="0" smtClean="0"/>
                  <a:t>Here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it-CH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CH" b="0" i="1" smtClean="0">
                        <a:latin typeface="Cambria Math" panose="02040503050406030204" pitchFamily="18" charset="0"/>
                      </a:rPr>
                      <m:t>≈2.5</m:t>
                    </m:r>
                  </m:oMath>
                </a14:m>
                <a:endParaRPr lang="it-CH" b="0" dirty="0" smtClean="0"/>
              </a:p>
              <a:p>
                <a:pPr lvl="1"/>
                <a:r>
                  <a:rPr lang="it-CH" b="0" dirty="0" err="1" smtClean="0"/>
                  <a:t>Independent</a:t>
                </a:r>
                <a:r>
                  <a:rPr lang="it-CH" b="0" dirty="0" smtClean="0"/>
                  <a:t> on road </a:t>
                </a:r>
                <a:r>
                  <a:rPr lang="it-CH" b="0" dirty="0" err="1" smtClean="0"/>
                  <a:t>length</a:t>
                </a:r>
                <a:endParaRPr lang="it-CH" b="0" dirty="0" smtClean="0"/>
              </a:p>
              <a:p>
                <a:r>
                  <a:rPr lang="en-US" dirty="0"/>
                  <a:t>M</a:t>
                </a:r>
                <a:r>
                  <a:rPr lang="en-US" dirty="0" smtClean="0"/>
                  <a:t>easure for instability:</a:t>
                </a:r>
              </a:p>
              <a:p>
                <a:pPr lvl="1"/>
                <a:r>
                  <a:rPr lang="en-US" dirty="0" smtClean="0"/>
                  <a:t>variance of velocity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2"/>
                <a:stretch>
                  <a:fillRect l="-137" r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err="1" smtClean="0"/>
                  <a:t>Traffic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inhomogeneity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as</a:t>
                </a:r>
                <a:r>
                  <a:rPr lang="it-CH" sz="1400" dirty="0" smtClean="0"/>
                  <a:t> a </a:t>
                </a:r>
                <a:r>
                  <a:rPr lang="it-CH" sz="1400" dirty="0" err="1" smtClean="0"/>
                  <a:t>function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677"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arrotondato 10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1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 smtClean="0"/>
                  <a:t>: phase diagram</a:t>
                </a:r>
                <a:endParaRPr lang="en-US" dirty="0"/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it-CH" dirty="0" err="1" smtClean="0"/>
                  <a:t>Vehicle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density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also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known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affect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endParaRPr lang="it-CH" dirty="0" smtClean="0"/>
              </a:p>
              <a:p>
                <a:r>
                  <a:rPr lang="it-CH" dirty="0" smtClean="0"/>
                  <a:t>Can trace </a:t>
                </a:r>
                <a:r>
                  <a:rPr lang="it-CH" dirty="0" err="1" smtClean="0"/>
                  <a:t>phase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boundary</a:t>
                </a:r>
                <a:r>
                  <a:rPr lang="it-CH" dirty="0" smtClean="0"/>
                  <a:t> curve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4"/>
                <a:stretch>
                  <a:fillRect l="-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arrotondato 11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2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smtClean="0"/>
                  <a:t>Phase </a:t>
                </a:r>
                <a:r>
                  <a:rPr lang="it-CH" sz="1400" dirty="0" err="1" smtClean="0"/>
                  <a:t>diagram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400" dirty="0" smtClean="0"/>
                  <a:t> VS vehicle density</a:t>
                </a:r>
                <a:endParaRPr lang="en-GB" sz="1400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50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61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n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=""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1011</TotalTime>
  <Words>541</Words>
  <Application>Microsoft Office PowerPoint</Application>
  <PresentationFormat>On-screen Show (4:3)</PresentationFormat>
  <Paragraphs>98</Paragraphs>
  <Slides>13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eth_praesentation_4zu3_en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Phase transition in the Intelligent Driver Model induced by interaction exponent</vt:lpstr>
      <vt:lpstr>Overview</vt:lpstr>
      <vt:lpstr>Introduction</vt:lpstr>
      <vt:lpstr>Experimental observation of instability</vt:lpstr>
      <vt:lpstr>Intelligent Driver Model (IDM)</vt:lpstr>
      <vt:lpstr>Simulated traffic instability</vt:lpstr>
      <vt:lpstr>Simulated traffic instability</vt:lpstr>
      <vt:lpstr>Interaction exponent γ</vt:lpstr>
      <vt:lpstr>Interaction exponent γ: phase diagram</vt:lpstr>
      <vt:lpstr>Exponent γ affects stability, but why?</vt:lpstr>
      <vt:lpstr>Breaking behaviour</vt:lpstr>
      <vt:lpstr>Conclusions</vt:lpstr>
      <vt:lpstr>References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Welter</dc:creator>
  <cp:lastModifiedBy>Pol Welter</cp:lastModifiedBy>
  <cp:revision>51</cp:revision>
  <cp:lastPrinted>2013-06-08T11:22:51Z</cp:lastPrinted>
  <dcterms:created xsi:type="dcterms:W3CDTF">2015-10-03T12:35:21Z</dcterms:created>
  <dcterms:modified xsi:type="dcterms:W3CDTF">2015-12-11T10:25:18Z</dcterms:modified>
</cp:coreProperties>
</file>